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Lst>
  <p:notesMasterIdLst>
    <p:notesMasterId r:id="rId31"/>
  </p:notesMasterIdLst>
  <p:handoutMasterIdLst>
    <p:handoutMasterId r:id="rId32"/>
  </p:handoutMasterIdLst>
  <p:sldIdLst>
    <p:sldId id="256" r:id="rId2"/>
    <p:sldId id="257" r:id="rId3"/>
    <p:sldId id="269" r:id="rId4"/>
    <p:sldId id="309" r:id="rId5"/>
    <p:sldId id="310" r:id="rId6"/>
    <p:sldId id="281" r:id="rId7"/>
    <p:sldId id="285" r:id="rId8"/>
    <p:sldId id="287" r:id="rId9"/>
    <p:sldId id="289" r:id="rId10"/>
    <p:sldId id="261" r:id="rId11"/>
    <p:sldId id="311" r:id="rId12"/>
    <p:sldId id="308" r:id="rId13"/>
    <p:sldId id="262" r:id="rId14"/>
    <p:sldId id="294" r:id="rId15"/>
    <p:sldId id="295" r:id="rId16"/>
    <p:sldId id="296" r:id="rId17"/>
    <p:sldId id="297" r:id="rId18"/>
    <p:sldId id="298" r:id="rId19"/>
    <p:sldId id="299" r:id="rId20"/>
    <p:sldId id="302" r:id="rId21"/>
    <p:sldId id="301" r:id="rId22"/>
    <p:sldId id="300" r:id="rId23"/>
    <p:sldId id="303" r:id="rId24"/>
    <p:sldId id="304" r:id="rId25"/>
    <p:sldId id="305" r:id="rId26"/>
    <p:sldId id="306" r:id="rId27"/>
    <p:sldId id="312" r:id="rId28"/>
    <p:sldId id="313" r:id="rId29"/>
    <p:sldId id="307" r:id="rId30"/>
  </p:sldIdLst>
  <p:sldSz cx="9144000" cy="6858000" type="screen4x3"/>
  <p:notesSz cx="6858000" cy="910748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0000"/>
    <a:srgbClr val="66FF66"/>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677" autoAdjust="0"/>
    <p:restoredTop sz="94576" autoAdjust="0"/>
  </p:normalViewPr>
  <p:slideViewPr>
    <p:cSldViewPr>
      <p:cViewPr varScale="1">
        <p:scale>
          <a:sx n="73" d="100"/>
          <a:sy n="73" d="100"/>
        </p:scale>
        <p:origin x="-798" y="-102"/>
      </p:cViewPr>
      <p:guideLst>
        <p:guide orient="horz" pos="2160"/>
        <p:guide pos="2880"/>
      </p:guideLst>
    </p:cSldViewPr>
  </p:slideViewPr>
  <p:outlineViewPr>
    <p:cViewPr>
      <p:scale>
        <a:sx n="33" d="100"/>
        <a:sy n="33" d="100"/>
      </p:scale>
      <p:origin x="0" y="10056"/>
    </p:cViewPr>
  </p:outlineViewPr>
  <p:notesTextViewPr>
    <p:cViewPr>
      <p:scale>
        <a:sx n="100" d="100"/>
        <a:sy n="100" d="100"/>
      </p:scale>
      <p:origin x="0" y="0"/>
    </p:cViewPr>
  </p:notesTextViewPr>
  <p:sorterViewPr>
    <p:cViewPr>
      <p:scale>
        <a:sx n="66" d="100"/>
        <a:sy n="66" d="100"/>
      </p:scale>
      <p:origin x="0" y="105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5613"/>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5613"/>
          </a:xfrm>
          <a:prstGeom prst="rect">
            <a:avLst/>
          </a:prstGeom>
        </p:spPr>
        <p:txBody>
          <a:bodyPr vert="horz" lIns="91440" tIns="45720" rIns="91440" bIns="45720" rtlCol="0"/>
          <a:lstStyle>
            <a:lvl1pPr algn="r">
              <a:defRPr sz="1200">
                <a:latin typeface="Arial" charset="0"/>
                <a:cs typeface="Arial" charset="0"/>
              </a:defRPr>
            </a:lvl1pPr>
          </a:lstStyle>
          <a:p>
            <a:pPr>
              <a:defRPr/>
            </a:pPr>
            <a:fld id="{2EE9401A-6BA8-470B-946F-35605221F8BB}" type="datetimeFigureOut">
              <a:rPr lang="en-US"/>
              <a:pPr>
                <a:defRPr/>
              </a:pPr>
              <a:t>2/17/2025</a:t>
            </a:fld>
            <a:endParaRPr lang="en-US"/>
          </a:p>
        </p:txBody>
      </p:sp>
      <p:sp>
        <p:nvSpPr>
          <p:cNvPr id="4" name="Footer Placeholder 3"/>
          <p:cNvSpPr>
            <a:spLocks noGrp="1"/>
          </p:cNvSpPr>
          <p:nvPr>
            <p:ph type="ftr" sz="quarter" idx="2"/>
          </p:nvPr>
        </p:nvSpPr>
        <p:spPr>
          <a:xfrm>
            <a:off x="0" y="8650288"/>
            <a:ext cx="2971800" cy="455612"/>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3884613" y="8650288"/>
            <a:ext cx="2971800" cy="455612"/>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0C1A6167-AF44-42ED-9210-4E13A2E3A52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5613"/>
          </a:xfrm>
          <a:prstGeom prst="rect">
            <a:avLst/>
          </a:prstGeom>
        </p:spPr>
        <p:txBody>
          <a:bodyPr vert="horz" lIns="90233" tIns="45116" rIns="90233" bIns="45116"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55613"/>
          </a:xfrm>
          <a:prstGeom prst="rect">
            <a:avLst/>
          </a:prstGeom>
        </p:spPr>
        <p:txBody>
          <a:bodyPr vert="horz" lIns="90233" tIns="45116" rIns="90233" bIns="45116" rtlCol="0"/>
          <a:lstStyle>
            <a:lvl1pPr algn="r">
              <a:defRPr sz="1200">
                <a:latin typeface="Arial" charset="0"/>
                <a:cs typeface="Arial" charset="0"/>
              </a:defRPr>
            </a:lvl1pPr>
          </a:lstStyle>
          <a:p>
            <a:pPr>
              <a:defRPr/>
            </a:pPr>
            <a:fld id="{A46B4BF6-8396-44D7-B6F3-01D002C128E7}" type="datetimeFigureOut">
              <a:rPr lang="en-US"/>
              <a:pPr>
                <a:defRPr/>
              </a:pPr>
              <a:t>2/17/2025</a:t>
            </a:fld>
            <a:endParaRPr lang="en-US"/>
          </a:p>
        </p:txBody>
      </p:sp>
      <p:sp>
        <p:nvSpPr>
          <p:cNvPr id="4" name="Slide Image Placeholder 3"/>
          <p:cNvSpPr>
            <a:spLocks noGrp="1" noRot="1" noChangeAspect="1"/>
          </p:cNvSpPr>
          <p:nvPr>
            <p:ph type="sldImg" idx="2"/>
          </p:nvPr>
        </p:nvSpPr>
        <p:spPr>
          <a:xfrm>
            <a:off x="1152525" y="682625"/>
            <a:ext cx="4554538" cy="3414713"/>
          </a:xfrm>
          <a:prstGeom prst="rect">
            <a:avLst/>
          </a:prstGeom>
          <a:noFill/>
          <a:ln w="12700">
            <a:solidFill>
              <a:prstClr val="black"/>
            </a:solidFill>
          </a:ln>
        </p:spPr>
        <p:txBody>
          <a:bodyPr vert="horz" lIns="90233" tIns="45116" rIns="90233" bIns="45116" rtlCol="0" anchor="ctr"/>
          <a:lstStyle/>
          <a:p>
            <a:pPr lvl="0"/>
            <a:endParaRPr lang="en-US" noProof="0" smtClean="0"/>
          </a:p>
        </p:txBody>
      </p:sp>
      <p:sp>
        <p:nvSpPr>
          <p:cNvPr id="5" name="Notes Placeholder 4"/>
          <p:cNvSpPr>
            <a:spLocks noGrp="1"/>
          </p:cNvSpPr>
          <p:nvPr>
            <p:ph type="body" sz="quarter" idx="3"/>
          </p:nvPr>
        </p:nvSpPr>
        <p:spPr>
          <a:xfrm>
            <a:off x="685800" y="4325938"/>
            <a:ext cx="5486400" cy="4098925"/>
          </a:xfrm>
          <a:prstGeom prst="rect">
            <a:avLst/>
          </a:prstGeom>
        </p:spPr>
        <p:txBody>
          <a:bodyPr vert="horz" lIns="90233" tIns="45116" rIns="90233" bIns="4511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50288"/>
            <a:ext cx="2971800" cy="455612"/>
          </a:xfrm>
          <a:prstGeom prst="rect">
            <a:avLst/>
          </a:prstGeom>
        </p:spPr>
        <p:txBody>
          <a:bodyPr vert="horz" lIns="90233" tIns="45116" rIns="90233" bIns="45116" rtlCol="0" anchor="b"/>
          <a:lstStyle>
            <a:lvl1pPr algn="l">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50288"/>
            <a:ext cx="2971800" cy="455612"/>
          </a:xfrm>
          <a:prstGeom prst="rect">
            <a:avLst/>
          </a:prstGeom>
        </p:spPr>
        <p:txBody>
          <a:bodyPr vert="horz" lIns="90233" tIns="45116" rIns="90233" bIns="45116" rtlCol="0" anchor="b"/>
          <a:lstStyle>
            <a:lvl1pPr algn="r">
              <a:defRPr sz="1200">
                <a:latin typeface="Arial" charset="0"/>
                <a:cs typeface="Arial" charset="0"/>
              </a:defRPr>
            </a:lvl1pPr>
          </a:lstStyle>
          <a:p>
            <a:pPr>
              <a:defRPr/>
            </a:pPr>
            <a:fld id="{31BD85A5-538B-4EA0-8BC8-AF999DD7FAF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8A36E8C-C613-45E0-8588-9BF5D00096A6}"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18F012A-F65F-48D1-9069-5B42393711D4}"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7E5EDB7-B995-4A2D-ABB2-3755A5A89088}"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6B14347-9FFB-4714-A478-A3F360C63AA3}"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FAEB3B2-5B4B-4BEF-8968-F1AC6EF658DF}"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7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87CBEF2-4C52-4AA1-8D13-129068603649}"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22A3BE7-AEA8-4D44-B254-DFABBEA917D4}"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91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B98BA3E-34BC-470D-881B-B4E4FFD1CA82}"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3443C1E-1904-4E86-A2CD-F019D69C850A}"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1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698E242-E514-4C62-9C19-7A7C4423B61E}"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22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37379F6-1AAF-4443-A118-2FEFC3B799D5}"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C7AAD00-CDFB-49ED-A70B-36FC0DD83C47}"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3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1C9C30E-3B85-426A-AF10-F10D972036EE}"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5C229A0-D2BE-46FA-A605-3EE778D1E6EB}"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5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795DDDD-84FC-40B8-9479-AF6854E35232}"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90ECE81-B78D-4EA0-8126-57421BF4C86A}"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73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49BDB32-D8E7-4FCE-A198-DA4F2E6742A2}"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8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F250762-5712-4DB6-88E8-FF5E258C0013}"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93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55FBEEB-C621-4A4C-9EEC-5429ED5AF23D}"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604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9485076-002C-43DA-A009-42B895CA40A1}" type="slidenum">
              <a:rPr lang="en-US" smtClean="0"/>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614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3FFECAC-50A1-40B0-9BC6-A1CE4A050257}" type="slidenum">
              <a:rPr lang="en-US" smtClean="0"/>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624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5AA2E31-03E2-4F57-B792-5E6C9F4E9C72}" type="slidenum">
              <a:rPr lang="en-US" smtClean="0"/>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8E27A63-190B-44D7-831A-9348B85A4073}"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6815395-0E77-48B5-860B-A29C8E352226}"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E10FA1F-5A06-4BFC-907B-043D29EF42BA}"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BB66EFE-C6CC-4487-975C-DD85FAF68B37}"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39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309FE6D-4AD6-4448-A7AA-F44AE2BF6326}"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6744DDE-9FE1-439E-B178-740FBE53A27E}"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FE4C144-E87C-456E-B258-BC2E61F7FF86}"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2"/>
          <p:cNvSpPr>
            <a:spLocks noChangeArrowheads="1"/>
          </p:cNvSpPr>
          <p:nvPr/>
        </p:nvSpPr>
        <p:spPr bwMode="auto">
          <a:xfrm>
            <a:off x="228600" y="381000"/>
            <a:ext cx="8686800" cy="5638800"/>
          </a:xfrm>
          <a:prstGeom prst="roundRect">
            <a:avLst>
              <a:gd name="adj" fmla="val 7912"/>
            </a:avLst>
          </a:prstGeom>
          <a:solidFill>
            <a:schemeClr val="folHlink"/>
          </a:solidFill>
          <a:ln w="9525">
            <a:noFill/>
            <a:round/>
            <a:headEnd/>
            <a:tailEnd/>
          </a:ln>
          <a:effectLst/>
        </p:spPr>
        <p:txBody>
          <a:bodyPr wrap="none" anchor="ctr"/>
          <a:lstStyle/>
          <a:p>
            <a:pPr algn="ctr">
              <a:defRPr/>
            </a:pPr>
            <a:endParaRPr lang="en-US" sz="2400">
              <a:latin typeface="Times New Roman" pitchFamily="18" charset="0"/>
            </a:endParaRPr>
          </a:p>
        </p:txBody>
      </p:sp>
      <p:sp>
        <p:nvSpPr>
          <p:cNvPr id="5" name="AutoShape 3"/>
          <p:cNvSpPr>
            <a:spLocks noChangeArrowheads="1"/>
          </p:cNvSpPr>
          <p:nvPr/>
        </p:nvSpPr>
        <p:spPr bwMode="white">
          <a:xfrm>
            <a:off x="327025" y="488950"/>
            <a:ext cx="8435975" cy="4768850"/>
          </a:xfrm>
          <a:prstGeom prst="roundRect">
            <a:avLst>
              <a:gd name="adj" fmla="val 7310"/>
            </a:avLst>
          </a:prstGeom>
          <a:solidFill>
            <a:schemeClr val="bg1"/>
          </a:solidFill>
          <a:ln w="9525">
            <a:noFill/>
            <a:round/>
            <a:headEnd/>
            <a:tailEnd/>
          </a:ln>
          <a:effectLst/>
        </p:spPr>
        <p:txBody>
          <a:bodyPr wrap="none" anchor="ctr"/>
          <a:lstStyle/>
          <a:p>
            <a:pPr algn="ctr">
              <a:defRPr/>
            </a:pPr>
            <a:endParaRPr lang="en-US" sz="2400">
              <a:latin typeface="Times New Roman" pitchFamily="18" charset="0"/>
            </a:endParaRPr>
          </a:p>
        </p:txBody>
      </p:sp>
      <p:sp>
        <p:nvSpPr>
          <p:cNvPr id="6"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a:effectLst/>
        </p:spPr>
        <p:txBody>
          <a:bodyPr wrap="none" anchor="ctr"/>
          <a:lstStyle/>
          <a:p>
            <a:pPr algn="ctr">
              <a:defRPr/>
            </a:pPr>
            <a:endParaRPr lang="en-US"/>
          </a:p>
        </p:txBody>
      </p:sp>
      <p:sp>
        <p:nvSpPr>
          <p:cNvPr id="70661"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r>
              <a:rPr lang="en-US"/>
              <a:t>Click to edit Master title style</a:t>
            </a:r>
          </a:p>
        </p:txBody>
      </p:sp>
      <p:sp>
        <p:nvSpPr>
          <p:cNvPr id="70662"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r>
              <a:rPr lang="en-US"/>
              <a:t>Click to edit Master subtitle style</a:t>
            </a:r>
          </a:p>
        </p:txBody>
      </p:sp>
      <p:sp>
        <p:nvSpPr>
          <p:cNvPr id="7" name="Rectangle 7"/>
          <p:cNvSpPr>
            <a:spLocks noGrp="1" noChangeArrowheads="1"/>
          </p:cNvSpPr>
          <p:nvPr>
            <p:ph type="dt" sz="half" idx="10"/>
          </p:nvPr>
        </p:nvSpPr>
        <p:spPr/>
        <p:txBody>
          <a:bodyPr/>
          <a:lstStyle>
            <a:lvl1pPr>
              <a:defRPr/>
            </a:lvl1pPr>
          </a:lstStyle>
          <a:p>
            <a:pPr>
              <a:defRPr/>
            </a:pPr>
            <a:endParaRPr lang="en-US"/>
          </a:p>
        </p:txBody>
      </p:sp>
      <p:sp>
        <p:nvSpPr>
          <p:cNvPr id="8" name="Rectangle 8"/>
          <p:cNvSpPr>
            <a:spLocks noGrp="1" noChangeArrowheads="1"/>
          </p:cNvSpPr>
          <p:nvPr>
            <p:ph type="ftr" sz="quarter" idx="11"/>
          </p:nvPr>
        </p:nvSpPr>
        <p:spPr>
          <a:xfrm>
            <a:off x="3352800" y="6391275"/>
            <a:ext cx="2895600" cy="457200"/>
          </a:xfrm>
        </p:spPr>
        <p:txBody>
          <a:bodyPr/>
          <a:lstStyle>
            <a:lvl1pPr>
              <a:defRPr/>
            </a:lvl1pPr>
          </a:lstStyle>
          <a:p>
            <a:pPr>
              <a:defRPr/>
            </a:pPr>
            <a:endParaRPr lang="en-US"/>
          </a:p>
        </p:txBody>
      </p:sp>
      <p:sp>
        <p:nvSpPr>
          <p:cNvPr id="9" name="Rectangle 9"/>
          <p:cNvSpPr>
            <a:spLocks noGrp="1" noChangeArrowheads="1"/>
          </p:cNvSpPr>
          <p:nvPr>
            <p:ph type="sldNum" sz="quarter" idx="12"/>
          </p:nvPr>
        </p:nvSpPr>
        <p:spPr>
          <a:xfrm>
            <a:off x="6858000" y="6391275"/>
            <a:ext cx="1600200" cy="457200"/>
          </a:xfrm>
        </p:spPr>
        <p:txBody>
          <a:bodyPr/>
          <a:lstStyle>
            <a:lvl1pPr>
              <a:defRPr/>
            </a:lvl1pPr>
          </a:lstStyle>
          <a:p>
            <a:pPr>
              <a:defRPr/>
            </a:pPr>
            <a:fld id="{473B6CE4-0EED-40CD-8A9E-F3410FB084B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474EED7-A6D2-412F-AD30-57062A5BCE7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533400"/>
            <a:ext cx="19240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533400"/>
            <a:ext cx="56197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A08EF25-AB15-4DB5-A9E0-9EFD50639B3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696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62000" y="1905000"/>
            <a:ext cx="37719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905000"/>
            <a:ext cx="37719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95C0190-8E38-4FAC-A4B7-4B7FF88B68C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6962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762000" y="1905000"/>
            <a:ext cx="7696200" cy="40386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98194B8-0E97-42D5-8BCC-33E0187B5B63}"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696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62000" y="1905000"/>
            <a:ext cx="37719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86300" y="1905000"/>
            <a:ext cx="3771900" cy="4038600"/>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88EAD20-F682-40D0-A7D2-5C0132A613A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008A36B-D810-4929-837B-734DE255B18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395830D-D7EB-459C-804D-35BF4EE88BE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3D63FE9-E201-44B9-88D3-91297E4E42C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F2319A7-60BA-4334-BF47-F14C1B861C4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6B52215-A4E7-4A57-BAD8-49B128BF9C7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76DE1D2-BFC2-4EE7-9EC1-4AC03BA7E8D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F9F9F3F-EE48-4B3E-A36E-21C123E70CE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996D581-A552-4484-B348-72AC2F66F69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533400"/>
            <a:ext cx="76962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762000" y="1905000"/>
            <a:ext cx="7696200"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9636" name="Rectangle 4"/>
          <p:cNvSpPr>
            <a:spLocks noGrp="1" noChangeArrowheads="1"/>
          </p:cNvSpPr>
          <p:nvPr>
            <p:ph type="dt" sz="half" idx="2"/>
          </p:nvPr>
        </p:nvSpPr>
        <p:spPr bwMode="auto">
          <a:xfrm>
            <a:off x="762000" y="6391275"/>
            <a:ext cx="2057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a:defRPr/>
            </a:pPr>
            <a:endParaRPr lang="en-US"/>
          </a:p>
        </p:txBody>
      </p:sp>
      <p:sp>
        <p:nvSpPr>
          <p:cNvPr id="69637" name="Rectangle 5"/>
          <p:cNvSpPr>
            <a:spLocks noGrp="1" noChangeArrowheads="1"/>
          </p:cNvSpPr>
          <p:nvPr>
            <p:ph type="ftr" sz="quarter" idx="3"/>
          </p:nvPr>
        </p:nvSpPr>
        <p:spPr bwMode="auto">
          <a:xfrm>
            <a:off x="3352800" y="6403975"/>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a:defRPr/>
            </a:pPr>
            <a:endParaRPr lang="en-US"/>
          </a:p>
        </p:txBody>
      </p:sp>
      <p:sp>
        <p:nvSpPr>
          <p:cNvPr id="69638" name="Rectangle 6"/>
          <p:cNvSpPr>
            <a:spLocks noGrp="1" noChangeArrowheads="1"/>
          </p:cNvSpPr>
          <p:nvPr>
            <p:ph type="sldNum" sz="quarter" idx="4"/>
          </p:nvPr>
        </p:nvSpPr>
        <p:spPr bwMode="auto">
          <a:xfrm>
            <a:off x="6858000" y="6400800"/>
            <a:ext cx="1600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a:defRPr/>
            </a:pPr>
            <a:fld id="{8E9894CC-DA40-44FC-9673-3AB826C014D1}" type="slidenum">
              <a:rPr lang="en-US"/>
              <a:pPr>
                <a:defRPr/>
              </a:pPr>
              <a:t>‹#›</a:t>
            </a:fld>
            <a:endParaRPr lang="en-US"/>
          </a:p>
        </p:txBody>
      </p:sp>
      <p:grpSp>
        <p:nvGrpSpPr>
          <p:cNvPr id="1031" name="Group 7"/>
          <p:cNvGrpSpPr>
            <a:grpSpLocks/>
          </p:cNvGrpSpPr>
          <p:nvPr/>
        </p:nvGrpSpPr>
        <p:grpSpPr bwMode="auto">
          <a:xfrm>
            <a:off x="168275" y="228600"/>
            <a:ext cx="8823325" cy="6096000"/>
            <a:chOff x="106" y="144"/>
            <a:chExt cx="5558" cy="3840"/>
          </a:xfrm>
        </p:grpSpPr>
        <p:sp>
          <p:nvSpPr>
            <p:cNvPr id="69640" name="AutoShape 8"/>
            <p:cNvSpPr>
              <a:spLocks noChangeArrowheads="1"/>
            </p:cNvSpPr>
            <p:nvPr/>
          </p:nvSpPr>
          <p:spPr bwMode="auto">
            <a:xfrm>
              <a:off x="106" y="144"/>
              <a:ext cx="5558" cy="3840"/>
            </a:xfrm>
            <a:prstGeom prst="roundRect">
              <a:avLst>
                <a:gd name="adj" fmla="val 11046"/>
              </a:avLst>
            </a:prstGeom>
            <a:noFill/>
            <a:ln w="28575">
              <a:solidFill>
                <a:schemeClr val="folHlink"/>
              </a:solidFill>
              <a:round/>
              <a:headEnd/>
              <a:tailEnd/>
            </a:ln>
            <a:effectLst/>
          </p:spPr>
          <p:txBody>
            <a:bodyPr wrap="none" anchor="ctr"/>
            <a:lstStyle/>
            <a:p>
              <a:pPr algn="ctr">
                <a:defRPr/>
              </a:pPr>
              <a:endParaRPr lang="en-US" sz="2400">
                <a:latin typeface="Times New Roman" pitchFamily="18" charset="0"/>
              </a:endParaRPr>
            </a:p>
          </p:txBody>
        </p:sp>
        <p:sp>
          <p:nvSpPr>
            <p:cNvPr id="69641" name="Line 9"/>
            <p:cNvSpPr>
              <a:spLocks noChangeShapeType="1"/>
            </p:cNvSpPr>
            <p:nvPr/>
          </p:nvSpPr>
          <p:spPr bwMode="auto">
            <a:xfrm>
              <a:off x="480" y="1077"/>
              <a:ext cx="4848" cy="0"/>
            </a:xfrm>
            <a:prstGeom prst="line">
              <a:avLst/>
            </a:prstGeom>
            <a:noFill/>
            <a:ln w="38100">
              <a:solidFill>
                <a:schemeClr val="folHlink"/>
              </a:solidFill>
              <a:round/>
              <a:headEnd/>
              <a:tailEn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4131"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 id="2147484128" r:id="rId12"/>
    <p:sldLayoutId id="2147484129" r:id="rId13"/>
    <p:sldLayoutId id="2147484130" r:id="rId14"/>
  </p:sldLayoutIdLst>
  <p:txStyles>
    <p:titleStyle>
      <a:lvl1pPr algn="l" rtl="0" eaLnBrk="0" fontAlgn="base" hangingPunct="0">
        <a:spcBef>
          <a:spcPct val="0"/>
        </a:spcBef>
        <a:spcAft>
          <a:spcPct val="0"/>
        </a:spcAft>
        <a:defRPr sz="3300">
          <a:solidFill>
            <a:schemeClr val="tx2"/>
          </a:solidFill>
          <a:latin typeface="+mj-lt"/>
          <a:ea typeface="+mj-ea"/>
          <a:cs typeface="+mj-cs"/>
        </a:defRPr>
      </a:lvl1pPr>
      <a:lvl2pPr algn="l" rtl="0" eaLnBrk="0" fontAlgn="base" hangingPunct="0">
        <a:spcBef>
          <a:spcPct val="0"/>
        </a:spcBef>
        <a:spcAft>
          <a:spcPct val="0"/>
        </a:spcAft>
        <a:defRPr sz="3300">
          <a:solidFill>
            <a:schemeClr val="tx2"/>
          </a:solidFill>
          <a:latin typeface="Arial Black" pitchFamily="34" charset="0"/>
          <a:cs typeface="Arial" charset="0"/>
        </a:defRPr>
      </a:lvl2pPr>
      <a:lvl3pPr algn="l" rtl="0" eaLnBrk="0" fontAlgn="base" hangingPunct="0">
        <a:spcBef>
          <a:spcPct val="0"/>
        </a:spcBef>
        <a:spcAft>
          <a:spcPct val="0"/>
        </a:spcAft>
        <a:defRPr sz="3300">
          <a:solidFill>
            <a:schemeClr val="tx2"/>
          </a:solidFill>
          <a:latin typeface="Arial Black" pitchFamily="34" charset="0"/>
          <a:cs typeface="Arial" charset="0"/>
        </a:defRPr>
      </a:lvl3pPr>
      <a:lvl4pPr algn="l" rtl="0" eaLnBrk="0" fontAlgn="base" hangingPunct="0">
        <a:spcBef>
          <a:spcPct val="0"/>
        </a:spcBef>
        <a:spcAft>
          <a:spcPct val="0"/>
        </a:spcAft>
        <a:defRPr sz="3300">
          <a:solidFill>
            <a:schemeClr val="tx2"/>
          </a:solidFill>
          <a:latin typeface="Arial Black" pitchFamily="34" charset="0"/>
          <a:cs typeface="Arial" charset="0"/>
        </a:defRPr>
      </a:lvl4pPr>
      <a:lvl5pPr algn="l" rtl="0" eaLnBrk="0" fontAlgn="base" hangingPunct="0">
        <a:spcBef>
          <a:spcPct val="0"/>
        </a:spcBef>
        <a:spcAft>
          <a:spcPct val="0"/>
        </a:spcAft>
        <a:defRPr sz="3300">
          <a:solidFill>
            <a:schemeClr val="tx2"/>
          </a:solidFill>
          <a:latin typeface="Arial Black" pitchFamily="34" charset="0"/>
          <a:cs typeface="Arial" charset="0"/>
        </a:defRPr>
      </a:lvl5pPr>
      <a:lvl6pPr marL="457200" algn="l" rtl="0" fontAlgn="base">
        <a:spcBef>
          <a:spcPct val="0"/>
        </a:spcBef>
        <a:spcAft>
          <a:spcPct val="0"/>
        </a:spcAft>
        <a:defRPr sz="3300">
          <a:solidFill>
            <a:schemeClr val="tx2"/>
          </a:solidFill>
          <a:latin typeface="Arial Black" pitchFamily="34" charset="0"/>
          <a:cs typeface="Arial" charset="0"/>
        </a:defRPr>
      </a:lvl6pPr>
      <a:lvl7pPr marL="914400" algn="l" rtl="0" fontAlgn="base">
        <a:spcBef>
          <a:spcPct val="0"/>
        </a:spcBef>
        <a:spcAft>
          <a:spcPct val="0"/>
        </a:spcAft>
        <a:defRPr sz="3300">
          <a:solidFill>
            <a:schemeClr val="tx2"/>
          </a:solidFill>
          <a:latin typeface="Arial Black" pitchFamily="34" charset="0"/>
          <a:cs typeface="Arial" charset="0"/>
        </a:defRPr>
      </a:lvl7pPr>
      <a:lvl8pPr marL="1371600" algn="l" rtl="0" fontAlgn="base">
        <a:spcBef>
          <a:spcPct val="0"/>
        </a:spcBef>
        <a:spcAft>
          <a:spcPct val="0"/>
        </a:spcAft>
        <a:defRPr sz="3300">
          <a:solidFill>
            <a:schemeClr val="tx2"/>
          </a:solidFill>
          <a:latin typeface="Arial Black" pitchFamily="34" charset="0"/>
          <a:cs typeface="Arial" charset="0"/>
        </a:defRPr>
      </a:lvl8pPr>
      <a:lvl9pPr marL="1828800" algn="l" rtl="0" fontAlgn="base">
        <a:spcBef>
          <a:spcPct val="0"/>
        </a:spcBef>
        <a:spcAft>
          <a:spcPct val="0"/>
        </a:spcAft>
        <a:defRPr sz="3300">
          <a:solidFill>
            <a:schemeClr val="tx2"/>
          </a:solidFill>
          <a:latin typeface="Arial Black" pitchFamily="34" charset="0"/>
          <a:cs typeface="Arial" charset="0"/>
        </a:defRPr>
      </a:lvl9pPr>
    </p:titleStyle>
    <p:bodyStyle>
      <a:lvl1pPr marL="342900" indent="-342900" algn="l" rtl="0" eaLnBrk="0" fontAlgn="base" hangingPunct="0">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sz="2600">
          <a:solidFill>
            <a:schemeClr val="tx1"/>
          </a:solidFill>
          <a:latin typeface="+mn-lt"/>
          <a:cs typeface="+mn-cs"/>
        </a:defRPr>
      </a:lvl2pPr>
      <a:lvl3pPr marL="1143000" indent="-228600" algn="l" rtl="0" eaLnBrk="0" fontAlgn="base" hangingPunct="0">
        <a:spcBef>
          <a:spcPct val="20000"/>
        </a:spcBef>
        <a:spcAft>
          <a:spcPct val="0"/>
        </a:spcAft>
        <a:buClr>
          <a:schemeClr val="tx1"/>
        </a:buClr>
        <a:buSzPct val="150000"/>
        <a:buChar char="•"/>
        <a:defRPr sz="2200">
          <a:solidFill>
            <a:schemeClr val="tx1"/>
          </a:solidFill>
          <a:latin typeface="+mn-lt"/>
          <a:cs typeface="+mn-cs"/>
        </a:defRPr>
      </a:lvl3pPr>
      <a:lvl4pPr marL="1600200" indent="-228600" algn="l" rtl="0" eaLnBrk="0" fontAlgn="base" hangingPunct="0">
        <a:spcBef>
          <a:spcPct val="20000"/>
        </a:spcBef>
        <a:spcAft>
          <a:spcPct val="0"/>
        </a:spcAft>
        <a:buClr>
          <a:schemeClr val="tx2"/>
        </a:buClr>
        <a:buSzPct val="150000"/>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folHlink"/>
        </a:buClr>
        <a:buSzPct val="150000"/>
        <a:buChar char="•"/>
        <a:defRPr sz="2000">
          <a:solidFill>
            <a:schemeClr val="tx1"/>
          </a:solidFill>
          <a:latin typeface="+mn-lt"/>
          <a:cs typeface="+mn-cs"/>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cs typeface="+mn-cs"/>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cs typeface="+mn-cs"/>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cs typeface="+mn-cs"/>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a0542003.uscgaux.info/" TargetMode="External"/><Relationship Id="rId2" Type="http://schemas.openxmlformats.org/officeDocument/2006/relationships/notesSlide" Target="../notesSlides/notesSlide6.xml"/><Relationship Id="rId1" Type="http://schemas.openxmlformats.org/officeDocument/2006/relationships/slideLayout" Target="../slideLayouts/slideLayout14.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533400" y="2362200"/>
            <a:ext cx="7772400" cy="762000"/>
          </a:xfrm>
        </p:spPr>
        <p:txBody>
          <a:bodyPr/>
          <a:lstStyle/>
          <a:p>
            <a:pPr eaLnBrk="1" hangingPunct="1"/>
            <a:r>
              <a:rPr lang="en-US" smtClean="0"/>
              <a:t> Flotilla 20-10</a:t>
            </a:r>
          </a:p>
        </p:txBody>
      </p:sp>
      <p:sp>
        <p:nvSpPr>
          <p:cNvPr id="3075" name="Rectangle 3"/>
          <p:cNvSpPr>
            <a:spLocks noGrp="1" noChangeArrowheads="1"/>
          </p:cNvSpPr>
          <p:nvPr>
            <p:ph type="subTitle" idx="1"/>
          </p:nvPr>
        </p:nvSpPr>
        <p:spPr/>
        <p:txBody>
          <a:bodyPr/>
          <a:lstStyle/>
          <a:p>
            <a:pPr eaLnBrk="1" hangingPunct="1"/>
            <a:r>
              <a:rPr lang="en-US" sz="3200" smtClean="0"/>
              <a:t>Swansboro, North Carolina</a:t>
            </a:r>
          </a:p>
        </p:txBody>
      </p:sp>
      <p:pic>
        <p:nvPicPr>
          <p:cNvPr id="3076" name="Picture 5"/>
          <p:cNvPicPr>
            <a:picLocks noChangeAspect="1" noChangeArrowheads="1"/>
          </p:cNvPicPr>
          <p:nvPr/>
        </p:nvPicPr>
        <p:blipFill>
          <a:blip r:embed="rId3" cstate="print"/>
          <a:srcRect/>
          <a:stretch>
            <a:fillRect/>
          </a:stretch>
        </p:blipFill>
        <p:spPr bwMode="auto">
          <a:xfrm>
            <a:off x="381000" y="838200"/>
            <a:ext cx="8382000" cy="121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762000" y="457200"/>
            <a:ext cx="7696200" cy="914400"/>
          </a:xfrm>
        </p:spPr>
        <p:txBody>
          <a:bodyPr/>
          <a:lstStyle/>
          <a:p>
            <a:pPr algn="ctr" eaLnBrk="1" hangingPunct="1"/>
            <a:r>
              <a:rPr lang="en-US" smtClean="0"/>
              <a:t>Flotilla Area of Responsibility</a:t>
            </a:r>
            <a:br>
              <a:rPr lang="en-US" smtClean="0"/>
            </a:br>
            <a:r>
              <a:rPr lang="en-US" sz="2000" smtClean="0"/>
              <a:t>(Supporting CG Station Emerald Isle)</a:t>
            </a:r>
          </a:p>
        </p:txBody>
      </p:sp>
      <p:sp>
        <p:nvSpPr>
          <p:cNvPr id="12291" name="Rectangle 3"/>
          <p:cNvSpPr>
            <a:spLocks noGrp="1" noChangeArrowheads="1"/>
          </p:cNvSpPr>
          <p:nvPr>
            <p:ph type="body" idx="1"/>
          </p:nvPr>
        </p:nvSpPr>
        <p:spPr>
          <a:xfrm>
            <a:off x="685800" y="1752600"/>
            <a:ext cx="7696200" cy="4419600"/>
          </a:xfrm>
        </p:spPr>
        <p:txBody>
          <a:bodyPr/>
          <a:lstStyle/>
          <a:p>
            <a:r>
              <a:rPr lang="en-US" sz="2000" smtClean="0"/>
              <a:t>Coast Guard Station Emerald Isle is a small boat station, located at the tip of the western end of Emerald Isle, NC. The Station's area of responsibility encompasses approximately 50 nautical miles of the Atlantic Intracoastal Waterway (including Bogue Inlet, New River Inlet, White Oak River, New River and Stump Sound down to Surf City, NC) from ICW buoy 21 in Bogue Sound to buoy 71 in Stump Sound and up to 30 nautical miles offshore. The 20-10 flotilla area of responsibility is the same, except it ends on the western end at New River (marker 2, Stump Sound).  Land operations, mostly vessel safety checks and classes, generally support boaters in Emerald Isle, Swansboro and surrounding communities</a:t>
            </a:r>
          </a:p>
          <a:p>
            <a:pPr eaLnBrk="1" hangingPunct="1"/>
            <a:endParaRPr lang="en-US" b="1"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ctr"/>
            <a:r>
              <a:rPr lang="en-US" smtClean="0"/>
              <a:t>Coast Guard Station EI </a:t>
            </a:r>
            <a:br>
              <a:rPr lang="en-US" smtClean="0"/>
            </a:br>
            <a:r>
              <a:rPr lang="en-US" smtClean="0"/>
              <a:t>Area of Operations</a:t>
            </a:r>
          </a:p>
        </p:txBody>
      </p:sp>
      <p:pic>
        <p:nvPicPr>
          <p:cNvPr id="13315" name="Picture 3"/>
          <p:cNvPicPr>
            <a:picLocks noGrp="1" noChangeAspect="1" noChangeArrowheads="1"/>
          </p:cNvPicPr>
          <p:nvPr>
            <p:ph idx="1"/>
          </p:nvPr>
        </p:nvPicPr>
        <p:blipFill>
          <a:blip r:embed="rId3" cstate="print"/>
          <a:srcRect/>
          <a:stretch>
            <a:fillRect/>
          </a:stretch>
        </p:blipFill>
        <p:spPr>
          <a:xfrm>
            <a:off x="685800" y="1828800"/>
            <a:ext cx="7848600" cy="4364038"/>
          </a:xfrm>
        </p:spPr>
      </p:pic>
      <p:sp>
        <p:nvSpPr>
          <p:cNvPr id="6" name="Down Arrow 5"/>
          <p:cNvSpPr/>
          <p:nvPr/>
        </p:nvSpPr>
        <p:spPr>
          <a:xfrm rot="12143047">
            <a:off x="1109663" y="5094288"/>
            <a:ext cx="484187" cy="720725"/>
          </a:xfrm>
          <a:prstGeom prst="down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2"/>
                </a:solidFill>
              </a:rPr>
              <a:t>71</a:t>
            </a:r>
          </a:p>
        </p:txBody>
      </p:sp>
      <p:sp>
        <p:nvSpPr>
          <p:cNvPr id="7" name="Up Arrow 6"/>
          <p:cNvSpPr/>
          <p:nvPr/>
        </p:nvSpPr>
        <p:spPr>
          <a:xfrm rot="19143440">
            <a:off x="6434138" y="2249488"/>
            <a:ext cx="484187" cy="977900"/>
          </a:xfrm>
          <a:prstGeom prst="up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2"/>
                </a:solidFill>
              </a:rPr>
              <a:t>21</a:t>
            </a:r>
          </a:p>
        </p:txBody>
      </p:sp>
      <p:sp>
        <p:nvSpPr>
          <p:cNvPr id="13" name="Up Arrow 12"/>
          <p:cNvSpPr/>
          <p:nvPr/>
        </p:nvSpPr>
        <p:spPr>
          <a:xfrm rot="20091959" flipH="1">
            <a:off x="5559425" y="2890838"/>
            <a:ext cx="98425" cy="2157412"/>
          </a:xfrm>
          <a:prstGeom prst="upArrow">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319" name="TextBox 13"/>
          <p:cNvSpPr txBox="1">
            <a:spLocks noChangeArrowheads="1"/>
          </p:cNvSpPr>
          <p:nvPr/>
        </p:nvSpPr>
        <p:spPr bwMode="auto">
          <a:xfrm>
            <a:off x="6096000" y="4724400"/>
            <a:ext cx="1905000" cy="369888"/>
          </a:xfrm>
          <a:prstGeom prst="rect">
            <a:avLst/>
          </a:prstGeom>
          <a:noFill/>
          <a:ln w="9525">
            <a:noFill/>
            <a:miter lim="800000"/>
            <a:headEnd/>
            <a:tailEnd/>
          </a:ln>
        </p:spPr>
        <p:txBody>
          <a:bodyPr>
            <a:spAutoFit/>
          </a:bodyPr>
          <a:lstStyle/>
          <a:p>
            <a:r>
              <a:rPr lang="en-US">
                <a:solidFill>
                  <a:schemeClr val="tx2"/>
                </a:solidFill>
              </a:rPr>
              <a:t>CG Sta Em. Isle</a:t>
            </a:r>
          </a:p>
        </p:txBody>
      </p:sp>
      <p:sp>
        <p:nvSpPr>
          <p:cNvPr id="13320" name="TextBox 14"/>
          <p:cNvSpPr txBox="1">
            <a:spLocks noChangeArrowheads="1"/>
          </p:cNvSpPr>
          <p:nvPr/>
        </p:nvSpPr>
        <p:spPr bwMode="auto">
          <a:xfrm>
            <a:off x="6629400" y="3352800"/>
            <a:ext cx="1219200" cy="646113"/>
          </a:xfrm>
          <a:prstGeom prst="rect">
            <a:avLst/>
          </a:prstGeom>
          <a:noFill/>
          <a:ln w="9525">
            <a:noFill/>
            <a:miter lim="800000"/>
            <a:headEnd/>
            <a:tailEnd/>
          </a:ln>
        </p:spPr>
        <p:txBody>
          <a:bodyPr>
            <a:spAutoFit/>
          </a:bodyPr>
          <a:lstStyle/>
          <a:p>
            <a:r>
              <a:rPr lang="en-US">
                <a:solidFill>
                  <a:schemeClr val="tx2"/>
                </a:solidFill>
              </a:rPr>
              <a:t>21 Bogue Sound</a:t>
            </a:r>
          </a:p>
        </p:txBody>
      </p:sp>
      <p:sp>
        <p:nvSpPr>
          <p:cNvPr id="13321" name="TextBox 15"/>
          <p:cNvSpPr txBox="1">
            <a:spLocks noChangeArrowheads="1"/>
          </p:cNvSpPr>
          <p:nvPr/>
        </p:nvSpPr>
        <p:spPr bwMode="auto">
          <a:xfrm>
            <a:off x="1600200" y="5334000"/>
            <a:ext cx="1676400" cy="646113"/>
          </a:xfrm>
          <a:prstGeom prst="rect">
            <a:avLst/>
          </a:prstGeom>
          <a:noFill/>
          <a:ln w="9525">
            <a:noFill/>
            <a:miter lim="800000"/>
            <a:headEnd/>
            <a:tailEnd/>
          </a:ln>
        </p:spPr>
        <p:txBody>
          <a:bodyPr>
            <a:spAutoFit/>
          </a:bodyPr>
          <a:lstStyle/>
          <a:p>
            <a:r>
              <a:rPr lang="en-US" b="1">
                <a:solidFill>
                  <a:schemeClr val="tx2"/>
                </a:solidFill>
              </a:rPr>
              <a:t>71 Stump Sound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When we work</a:t>
            </a:r>
          </a:p>
        </p:txBody>
      </p:sp>
      <p:sp>
        <p:nvSpPr>
          <p:cNvPr id="14339" name="Content Placeholder 2"/>
          <p:cNvSpPr>
            <a:spLocks noGrp="1"/>
          </p:cNvSpPr>
          <p:nvPr>
            <p:ph idx="1"/>
          </p:nvPr>
        </p:nvSpPr>
        <p:spPr/>
        <p:txBody>
          <a:bodyPr/>
          <a:lstStyle/>
          <a:p>
            <a:r>
              <a:rPr lang="en-US" sz="2000" smtClean="0"/>
              <a:t>Depending on activities selected to participate in ( chef, instructor, vessel examiner, patrol member, etc), volunteers work throughout the month at times that fit their schedule.</a:t>
            </a:r>
          </a:p>
          <a:p>
            <a:r>
              <a:rPr lang="en-US" sz="2000" smtClean="0"/>
              <a:t>Flotilla meetings occur the second Tuesday of each month at the Western Carteret Community Center, 275 Old Highway 58, Cedar Point, NC 28584, at 7 PM</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ctr" eaLnBrk="1" hangingPunct="1"/>
            <a:r>
              <a:rPr lang="en-US" smtClean="0"/>
              <a:t>Flotilla overview 2024 data</a:t>
            </a:r>
            <a:br>
              <a:rPr lang="en-US" smtClean="0"/>
            </a:br>
            <a:endParaRPr lang="en-US" sz="2000" smtClean="0"/>
          </a:p>
        </p:txBody>
      </p:sp>
      <p:sp>
        <p:nvSpPr>
          <p:cNvPr id="15363" name="Rectangle 3"/>
          <p:cNvSpPr>
            <a:spLocks noGrp="1" noChangeArrowheads="1"/>
          </p:cNvSpPr>
          <p:nvPr>
            <p:ph type="body" idx="1"/>
          </p:nvPr>
        </p:nvSpPr>
        <p:spPr/>
        <p:txBody>
          <a:bodyPr/>
          <a:lstStyle/>
          <a:p>
            <a:pPr eaLnBrk="1" hangingPunct="1"/>
            <a:r>
              <a:rPr lang="en-US" sz="2000" smtClean="0"/>
              <a:t>Flotilla 20-10 has 28 members</a:t>
            </a:r>
          </a:p>
          <a:p>
            <a:pPr eaLnBrk="1" hangingPunct="1"/>
            <a:r>
              <a:rPr lang="en-US" sz="2000" smtClean="0"/>
              <a:t>   4 boats are rated as USCG “facilities”</a:t>
            </a:r>
          </a:p>
          <a:p>
            <a:pPr eaLnBrk="1" hangingPunct="1"/>
            <a:r>
              <a:rPr lang="en-US" sz="2000" smtClean="0"/>
              <a:t> 10  members are rated as vessel examiners</a:t>
            </a:r>
          </a:p>
          <a:p>
            <a:pPr eaLnBrk="1" hangingPunct="1"/>
            <a:r>
              <a:rPr lang="en-US" sz="2000" smtClean="0"/>
              <a:t>   6  are rated as instructors</a:t>
            </a:r>
          </a:p>
          <a:p>
            <a:pPr eaLnBrk="1" hangingPunct="1"/>
            <a:r>
              <a:rPr lang="en-US" sz="2000" smtClean="0"/>
              <a:t>   2   are rated as boat crew members</a:t>
            </a:r>
          </a:p>
          <a:p>
            <a:pPr eaLnBrk="1" hangingPunct="1"/>
            <a:r>
              <a:rPr lang="en-US" sz="2000" smtClean="0"/>
              <a:t>   5   are rated boat coxswains</a:t>
            </a:r>
          </a:p>
          <a:p>
            <a:pPr eaLnBrk="1" hangingPunct="1"/>
            <a:r>
              <a:rPr lang="en-US" sz="2000" smtClean="0"/>
              <a:t>   3   are rated as chefs</a:t>
            </a:r>
          </a:p>
          <a:p>
            <a:pPr eaLnBrk="1" hangingPunct="1"/>
            <a:r>
              <a:rPr lang="en-US" sz="2000" smtClean="0"/>
              <a:t>   1   is a rated commercial fishing vessel examiner</a:t>
            </a:r>
          </a:p>
          <a:p>
            <a:pPr eaLnBrk="1" hangingPunct="1"/>
            <a:r>
              <a:rPr lang="en-US" sz="2000" smtClean="0"/>
              <a:t>   5   are rated recreational boating safety visitors</a:t>
            </a:r>
          </a:p>
          <a:p>
            <a:pPr eaLnBrk="1" hangingPunct="1">
              <a:buFont typeface="Wingdings" pitchFamily="2" charset="2"/>
              <a:buNone/>
            </a:pPr>
            <a:r>
              <a:rPr lang="en-US" sz="2000" smtClean="0"/>
              <a:t>	</a:t>
            </a:r>
          </a:p>
        </p:txBody>
      </p:sp>
      <p:sp>
        <p:nvSpPr>
          <p:cNvPr id="15364" name="Line 29"/>
          <p:cNvSpPr>
            <a:spLocks noChangeShapeType="1"/>
          </p:cNvSpPr>
          <p:nvPr/>
        </p:nvSpPr>
        <p:spPr bwMode="auto">
          <a:xfrm>
            <a:off x="838200" y="4648200"/>
            <a:ext cx="0" cy="0"/>
          </a:xfrm>
          <a:prstGeom prst="line">
            <a:avLst/>
          </a:prstGeom>
          <a:noFill/>
          <a:ln w="9525">
            <a:solidFill>
              <a:schemeClr val="tx1"/>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z="3200" dirty="0" smtClean="0"/>
              <a:t>Flotilla Command and Staff 2025</a:t>
            </a:r>
          </a:p>
        </p:txBody>
      </p:sp>
      <p:sp>
        <p:nvSpPr>
          <p:cNvPr id="16387" name="Content Placeholder 2"/>
          <p:cNvSpPr>
            <a:spLocks noGrp="1"/>
          </p:cNvSpPr>
          <p:nvPr>
            <p:ph idx="1"/>
          </p:nvPr>
        </p:nvSpPr>
        <p:spPr>
          <a:xfrm>
            <a:off x="685800" y="1752600"/>
            <a:ext cx="7696200" cy="4343400"/>
          </a:xfrm>
        </p:spPr>
        <p:txBody>
          <a:bodyPr/>
          <a:lstStyle/>
          <a:p>
            <a:endParaRPr lang="en-US" sz="1400" b="1" dirty="0" smtClean="0"/>
          </a:p>
          <a:p>
            <a:r>
              <a:rPr lang="en-US" sz="1400" b="1" dirty="0" smtClean="0"/>
              <a:t>Commander –Don Thompson    Vice Commander –Pam Carriker </a:t>
            </a:r>
          </a:p>
          <a:p>
            <a:endParaRPr lang="en-US" sz="1200" b="1" dirty="0" smtClean="0"/>
          </a:p>
          <a:p>
            <a:r>
              <a:rPr lang="en-US" sz="1200" b="1" dirty="0" smtClean="0"/>
              <a:t>MEMBER TRAINING (FSO-MT)		Glenn Baxter</a:t>
            </a:r>
          </a:p>
          <a:p>
            <a:r>
              <a:rPr lang="en-US" sz="1200" b="1" dirty="0" smtClean="0"/>
              <a:t>Navigation Services (FSO_NS)		 Glenn Baxter 		</a:t>
            </a:r>
          </a:p>
          <a:p>
            <a:r>
              <a:rPr lang="en-US" sz="1200" b="1" dirty="0" smtClean="0"/>
              <a:t>PUBLIC EDUCATION (FSO-PE) 		Don Thompson</a:t>
            </a:r>
          </a:p>
          <a:p>
            <a:r>
              <a:rPr lang="en-US" sz="1200" b="1" dirty="0" smtClean="0"/>
              <a:t>OPERATIONS (FSO-OP) 		 Chuck Petersen</a:t>
            </a:r>
          </a:p>
          <a:p>
            <a:r>
              <a:rPr lang="en-US" sz="1200" b="1" dirty="0" smtClean="0"/>
              <a:t>VESSEL EXAMINER (FSO-VE) 	                     Carl Rauschenberg</a:t>
            </a:r>
          </a:p>
          <a:p>
            <a:r>
              <a:rPr lang="en-US" sz="1200" b="1" dirty="0" smtClean="0"/>
              <a:t>PUBLIC AFFAIRS (FSO-PA) 		Carl Rauschenberg</a:t>
            </a:r>
          </a:p>
          <a:p>
            <a:r>
              <a:rPr lang="en-US" sz="1200" b="1" dirty="0" smtClean="0"/>
              <a:t>NEWSLETTER (FSO-PB)		Vacant</a:t>
            </a:r>
          </a:p>
          <a:p>
            <a:r>
              <a:rPr lang="en-US" sz="1200" b="1" dirty="0" smtClean="0"/>
              <a:t>HUMAN RESOURCES (FSO-HR)		Fred Jelinek		</a:t>
            </a:r>
          </a:p>
          <a:p>
            <a:r>
              <a:rPr lang="en-US" sz="1200" b="1" dirty="0" smtClean="0"/>
              <a:t>FINANCE (FSO-FN) 			Fred Jelinek</a:t>
            </a:r>
          </a:p>
          <a:p>
            <a:r>
              <a:rPr lang="en-US" sz="1200" b="1" dirty="0" smtClean="0"/>
              <a:t>COMMUNICATION SERVICES (FSO-CS) 	Fred Jelinek</a:t>
            </a:r>
          </a:p>
          <a:p>
            <a:r>
              <a:rPr lang="en-US" sz="1200" b="1" dirty="0" smtClean="0"/>
              <a:t>INFORMATION SERVICES (FSO-IS) 	Vince Starace</a:t>
            </a:r>
          </a:p>
          <a:p>
            <a:r>
              <a:rPr lang="en-US" sz="1200" b="1" dirty="0" smtClean="0"/>
              <a:t>MATERIALS (FSO-MA) 		Vince Starace</a:t>
            </a:r>
          </a:p>
          <a:p>
            <a:r>
              <a:rPr lang="en-US" sz="1200" b="1" dirty="0" smtClean="0"/>
              <a:t>PROGRAM VISITOR (FSO-PV)		Pat Curley</a:t>
            </a:r>
          </a:p>
          <a:p>
            <a:r>
              <a:rPr lang="en-US" sz="1200" b="1" smtClean="0"/>
              <a:t>SECRETARY/RECORDS </a:t>
            </a:r>
            <a:r>
              <a:rPr lang="en-US" sz="1200" b="1" dirty="0" smtClean="0"/>
              <a:t>(FSO-SR) 	 Pam Carriker</a:t>
            </a:r>
          </a:p>
          <a:p>
            <a:endParaRPr lang="en-US" sz="1600" b="1"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z="3200" b="1" smtClean="0"/>
              <a:t>MEMBER TRAINING (FSO-MT)</a:t>
            </a:r>
            <a:endParaRPr lang="en-US" sz="3200" smtClean="0"/>
          </a:p>
        </p:txBody>
      </p:sp>
      <p:sp>
        <p:nvSpPr>
          <p:cNvPr id="17411" name="Content Placeholder 2"/>
          <p:cNvSpPr>
            <a:spLocks noGrp="1"/>
          </p:cNvSpPr>
          <p:nvPr>
            <p:ph idx="1"/>
          </p:nvPr>
        </p:nvSpPr>
        <p:spPr/>
        <p:txBody>
          <a:bodyPr/>
          <a:lstStyle/>
          <a:p>
            <a:r>
              <a:rPr lang="en-US" sz="2000" smtClean="0"/>
              <a:t>Responsible for administering all training of flotilla members. This includes boat crew, instructor, and vessel examiner training. Conducting all required Operations, Instructor, and Vessel Examiner Workshops is another FSO-MT responsibility. For these, the FSO-MT must coordinate with the Operations, Public Education, and Vessel Examiner Staff Officers. </a:t>
            </a:r>
          </a:p>
          <a:p>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09600" y="609600"/>
            <a:ext cx="7696200" cy="1143000"/>
          </a:xfrm>
        </p:spPr>
        <p:txBody>
          <a:bodyPr/>
          <a:lstStyle/>
          <a:p>
            <a:r>
              <a:rPr lang="en-US" sz="3200" b="1" smtClean="0"/>
              <a:t>PUBLIC EDUCATION (FSO-PE) </a:t>
            </a:r>
          </a:p>
        </p:txBody>
      </p:sp>
      <p:sp>
        <p:nvSpPr>
          <p:cNvPr id="18435" name="Content Placeholder 2"/>
          <p:cNvSpPr>
            <a:spLocks noGrp="1"/>
          </p:cNvSpPr>
          <p:nvPr>
            <p:ph idx="1"/>
          </p:nvPr>
        </p:nvSpPr>
        <p:spPr/>
        <p:txBody>
          <a:bodyPr/>
          <a:lstStyle/>
          <a:p>
            <a:r>
              <a:rPr lang="en-US" sz="2000" smtClean="0"/>
              <a:t>Responsible for administering and scheduling public education courses. Such work includes getting class space, instructors, and course materials. The FSO-PE must work with the FSO-MT to ensure properly trained instructors are available for the flotilla. This staff officer also coordinates with the Public Affairs Staff Officer (FSO-PA) for advanced publicity for the public education courses. </a:t>
            </a:r>
          </a:p>
          <a:p>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z="3200" b="1" smtClean="0">
                <a:solidFill>
                  <a:srgbClr val="FF3300"/>
                </a:solidFill>
              </a:rPr>
              <a:t>OPERATIONS (FSO-OP)</a:t>
            </a:r>
            <a:endParaRPr lang="en-US" sz="3200" smtClean="0">
              <a:solidFill>
                <a:srgbClr val="FF3300"/>
              </a:solidFill>
            </a:endParaRPr>
          </a:p>
        </p:txBody>
      </p:sp>
      <p:sp>
        <p:nvSpPr>
          <p:cNvPr id="19459" name="Content Placeholder 2"/>
          <p:cNvSpPr>
            <a:spLocks noGrp="1"/>
          </p:cNvSpPr>
          <p:nvPr>
            <p:ph idx="1"/>
          </p:nvPr>
        </p:nvSpPr>
        <p:spPr/>
        <p:txBody>
          <a:bodyPr/>
          <a:lstStyle/>
          <a:p>
            <a:r>
              <a:rPr lang="en-US" sz="2000" smtClean="0"/>
              <a:t>The Operations Staff Officer is responsible for getting facilities and crews to meet the patrol activity requested by the Coast Guard. The FSO-OP must also work with the FSO-MT to be sure properly trained members are available to conduct the desired patrols. </a:t>
            </a:r>
          </a:p>
          <a:p>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838200"/>
            <a:ext cx="7696200" cy="838200"/>
          </a:xfrm>
        </p:spPr>
        <p:txBody>
          <a:bodyPr/>
          <a:lstStyle/>
          <a:p>
            <a:r>
              <a:rPr lang="en-US" sz="3200" b="1" smtClean="0">
                <a:solidFill>
                  <a:srgbClr val="FF3300"/>
                </a:solidFill>
              </a:rPr>
              <a:t>COMMUNICATIONS (FSO-CM)</a:t>
            </a:r>
            <a:endParaRPr lang="en-US" sz="3200" smtClean="0">
              <a:solidFill>
                <a:srgbClr val="FF3300"/>
              </a:solidFill>
            </a:endParaRPr>
          </a:p>
        </p:txBody>
      </p:sp>
      <p:sp>
        <p:nvSpPr>
          <p:cNvPr id="20483" name="Content Placeholder 2"/>
          <p:cNvSpPr>
            <a:spLocks noGrp="1"/>
          </p:cNvSpPr>
          <p:nvPr>
            <p:ph idx="1"/>
          </p:nvPr>
        </p:nvSpPr>
        <p:spPr/>
        <p:txBody>
          <a:bodyPr/>
          <a:lstStyle/>
          <a:p>
            <a:r>
              <a:rPr lang="en-US" sz="2000" smtClean="0"/>
              <a:t>This officer is primarily concerned with Auxiliary fixed land and land mobile radio facilities. The duties include the annual inspection of these facilities and their proper operation. The FSO-CM works with the FSO-MT to have the Communication Specialty Course (AUXCOM) taught to those desiring to participate in Auxiliary communications. </a:t>
            </a:r>
          </a:p>
          <a:p>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z="3200" b="1" smtClean="0"/>
              <a:t>VESSEL EXAMINER (FSO-VE)</a:t>
            </a:r>
            <a:endParaRPr lang="en-US" sz="3200" smtClean="0"/>
          </a:p>
        </p:txBody>
      </p:sp>
      <p:sp>
        <p:nvSpPr>
          <p:cNvPr id="21507" name="Content Placeholder 2"/>
          <p:cNvSpPr>
            <a:spLocks noGrp="1"/>
          </p:cNvSpPr>
          <p:nvPr>
            <p:ph idx="1"/>
          </p:nvPr>
        </p:nvSpPr>
        <p:spPr/>
        <p:txBody>
          <a:bodyPr/>
          <a:lstStyle/>
          <a:p>
            <a:r>
              <a:rPr lang="en-US" sz="2000" smtClean="0"/>
              <a:t>Responsible for administering the Vessel Examiner (VE) Program. This effort includes scheduling Vessel Safety Checks (VSC) stations, particularly during VSC month. The FSO-VE works with the FSO-MT to be sure that properly trained Vessel Examiners are available for the flotilla. The FSO-VE coordinates with the Public Affairs Staff Officer (FSO-PA) for advance publicity about the VE Program and the VSC station schedule. The FSO-VE aids the FSO-OP to have all vessel facilities inspected before the district facility inspection deadline.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Who we are</a:t>
            </a:r>
          </a:p>
        </p:txBody>
      </p:sp>
      <p:sp>
        <p:nvSpPr>
          <p:cNvPr id="4099" name="Rectangle 3"/>
          <p:cNvSpPr>
            <a:spLocks noGrp="1" noChangeArrowheads="1"/>
          </p:cNvSpPr>
          <p:nvPr>
            <p:ph idx="1"/>
          </p:nvPr>
        </p:nvSpPr>
        <p:spPr/>
        <p:txBody>
          <a:bodyPr/>
          <a:lstStyle/>
          <a:p>
            <a:r>
              <a:rPr lang="en-US" sz="2000" smtClean="0"/>
              <a:t>The U.S. Coast Guard Auxiliary is the uniformed volunteer component of the United States Coast Guard created by an Act of Congress in 1939. The Auxiliary, America's Volunteer Guardians, supports the Coast Guard in nearly all of the service's missions.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z="3200" b="1" smtClean="0"/>
              <a:t>PERSONNEL SERVICES (FSO-PS)</a:t>
            </a:r>
            <a:endParaRPr lang="en-US" sz="3200" smtClean="0"/>
          </a:p>
        </p:txBody>
      </p:sp>
      <p:sp>
        <p:nvSpPr>
          <p:cNvPr id="22531" name="Content Placeholder 2"/>
          <p:cNvSpPr>
            <a:spLocks noGrp="1"/>
          </p:cNvSpPr>
          <p:nvPr>
            <p:ph idx="1"/>
          </p:nvPr>
        </p:nvSpPr>
        <p:spPr>
          <a:xfrm>
            <a:off x="685800" y="1905000"/>
            <a:ext cx="7696200" cy="4038600"/>
          </a:xfrm>
        </p:spPr>
        <p:txBody>
          <a:bodyPr/>
          <a:lstStyle/>
          <a:p>
            <a:r>
              <a:rPr lang="en-US" sz="2000" smtClean="0"/>
              <a:t>This officer has two goals: (1) to recruit, and (2) to retain members. The FSO-PS works primarily with the FSO-PE and FSO-VE to recruit new members for the flotilla. The PE and VE Programs offer the most exposure of the flotilla to the boating public. The Instructors and Vessel Examiners are the prime recruiters for new members. The FSO-MT is a key player in the retention efforts of the flotilla. </a:t>
            </a:r>
            <a:endParaRPr lang="en-US" sz="2000" b="1" smtClean="0"/>
          </a:p>
          <a:p>
            <a:endParaRPr lang="en-US" sz="2400" b="1" smtClean="0"/>
          </a:p>
          <a:p>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z="3200" b="1" smtClean="0"/>
              <a:t>PUBLIC AFFAIRS (FSO-PA)</a:t>
            </a:r>
            <a:endParaRPr lang="en-US" sz="3200" smtClean="0"/>
          </a:p>
        </p:txBody>
      </p:sp>
      <p:sp>
        <p:nvSpPr>
          <p:cNvPr id="23555" name="Content Placeholder 2"/>
          <p:cNvSpPr>
            <a:spLocks noGrp="1"/>
          </p:cNvSpPr>
          <p:nvPr>
            <p:ph idx="1"/>
          </p:nvPr>
        </p:nvSpPr>
        <p:spPr>
          <a:xfrm>
            <a:off x="533400" y="1828800"/>
            <a:ext cx="7696200" cy="4038600"/>
          </a:xfrm>
        </p:spPr>
        <p:txBody>
          <a:bodyPr/>
          <a:lstStyle/>
          <a:p>
            <a:r>
              <a:rPr lang="en-US" sz="2000" smtClean="0"/>
              <a:t>This staff officer works in cooperation with other staff officers to get maximum local publicity on flotilla activities.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z="3200" b="1" smtClean="0"/>
              <a:t>Human Resources (FSO-HR)</a:t>
            </a:r>
            <a:endParaRPr lang="en-US" sz="3200" smtClean="0"/>
          </a:p>
        </p:txBody>
      </p:sp>
      <p:sp>
        <p:nvSpPr>
          <p:cNvPr id="24579" name="Content Placeholder 2"/>
          <p:cNvSpPr>
            <a:spLocks noGrp="1"/>
          </p:cNvSpPr>
          <p:nvPr>
            <p:ph idx="1"/>
          </p:nvPr>
        </p:nvSpPr>
        <p:spPr>
          <a:xfrm>
            <a:off x="685800" y="1828800"/>
            <a:ext cx="7696200" cy="4038600"/>
          </a:xfrm>
        </p:spPr>
        <p:txBody>
          <a:bodyPr/>
          <a:lstStyle/>
          <a:p>
            <a:r>
              <a:rPr lang="en-US" sz="2000" smtClean="0"/>
              <a:t>The Human Resources Staff Officer has two goals: (1) to recruit, and (2) to retain members. The FSO-HR works primarily with the Public Education and Vessel Examiner Staff Officers to recruit new members for the flotilla. The Public Education and Vessel Safety Check Programs offer the most exposure of the flotilla to the boating public. The Instructors and Vessel Examiners are the prime recruiters for new members. The FSO-HR depends on these members for flotilla growth. The Member Training Staff Officer is a key player in the retention efforts of the flotilla. Members expect training and involvement. If training is not done, the flotilla will lose members.</a:t>
            </a:r>
          </a:p>
          <a:p>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z="3200" b="1" smtClean="0"/>
              <a:t>FINANCE (FSO-FN)</a:t>
            </a:r>
            <a:endParaRPr lang="en-US" sz="3200" smtClean="0"/>
          </a:p>
        </p:txBody>
      </p:sp>
      <p:sp>
        <p:nvSpPr>
          <p:cNvPr id="25603" name="Content Placeholder 2"/>
          <p:cNvSpPr>
            <a:spLocks noGrp="1"/>
          </p:cNvSpPr>
          <p:nvPr>
            <p:ph idx="1"/>
          </p:nvPr>
        </p:nvSpPr>
        <p:spPr>
          <a:xfrm>
            <a:off x="838200" y="1905000"/>
            <a:ext cx="7696200" cy="4038600"/>
          </a:xfrm>
        </p:spPr>
        <p:txBody>
          <a:bodyPr/>
          <a:lstStyle/>
          <a:p>
            <a:r>
              <a:rPr lang="en-US" sz="2000" smtClean="0"/>
              <a:t>The Flotilla Finance Staff Officer is the bookkeeper of the flotilla’s finances. The FSO-FN collects members’ dues and PE book sale funds, and maintains the flotilla’s checking account. The FSO-FN must promptly pay all bills for Auxiliary dues and other obligations. This staff officer is responsible for preparing an annual budget and for submitting monthly financial statements. </a:t>
            </a:r>
          </a:p>
          <a:p>
            <a:endParaRPr 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z="2800" b="1" smtClean="0"/>
              <a:t>COMMUNICATION SERVICES (FSO-CS)</a:t>
            </a:r>
            <a:endParaRPr lang="en-US" sz="2800" smtClean="0"/>
          </a:p>
        </p:txBody>
      </p:sp>
      <p:sp>
        <p:nvSpPr>
          <p:cNvPr id="26627" name="Content Placeholder 2"/>
          <p:cNvSpPr>
            <a:spLocks noGrp="1"/>
          </p:cNvSpPr>
          <p:nvPr>
            <p:ph idx="1"/>
          </p:nvPr>
        </p:nvSpPr>
        <p:spPr/>
        <p:txBody>
          <a:bodyPr/>
          <a:lstStyle/>
          <a:p>
            <a:r>
              <a:rPr lang="en-US" sz="2000" smtClean="0"/>
              <a:t>This officer promotes development and support of the unit's eTechnology resources. This includes support of the unit website, monitoring applicable email communications and relaying them to members without email capabilities, as well as ensuring that Public Education course schedules are maintained on the appropriate websites, assisting the FSO-PS, FSO-MT and members with web based resources, PowerPoint, and other technologies. </a:t>
            </a:r>
          </a:p>
          <a:p>
            <a:endParaRPr 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z="2800" b="1" smtClean="0"/>
              <a:t>INFORMATION SERVICES (FSO-IS)</a:t>
            </a:r>
            <a:endParaRPr lang="en-US" sz="2800" smtClean="0"/>
          </a:p>
        </p:txBody>
      </p:sp>
      <p:sp>
        <p:nvSpPr>
          <p:cNvPr id="27651" name="Content Placeholder 2"/>
          <p:cNvSpPr>
            <a:spLocks noGrp="1"/>
          </p:cNvSpPr>
          <p:nvPr>
            <p:ph idx="1"/>
          </p:nvPr>
        </p:nvSpPr>
        <p:spPr>
          <a:xfrm>
            <a:off x="685800" y="1752600"/>
            <a:ext cx="7696200" cy="4038600"/>
          </a:xfrm>
        </p:spPr>
        <p:txBody>
          <a:bodyPr/>
          <a:lstStyle/>
          <a:p>
            <a:r>
              <a:rPr lang="en-US" sz="2000" smtClean="0"/>
              <a:t>While the FSO-FN is the monetary bookkeeper of the flotilla, the FSO-IS provides data bookkeeping of all flotilla activity data. The FSO-IS is a key player in monitoring AUXDATA and AUXINFO SYSTEMS for the flotilla. </a:t>
            </a:r>
          </a:p>
          <a:p>
            <a:endParaRPr 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sz="3200" b="1" smtClean="0"/>
              <a:t>MATERIALS (FSO-MA)</a:t>
            </a:r>
            <a:endParaRPr lang="en-US" sz="3200" smtClean="0"/>
          </a:p>
        </p:txBody>
      </p:sp>
      <p:sp>
        <p:nvSpPr>
          <p:cNvPr id="28675" name="Content Placeholder 2"/>
          <p:cNvSpPr>
            <a:spLocks noGrp="1"/>
          </p:cNvSpPr>
          <p:nvPr>
            <p:ph idx="1"/>
          </p:nvPr>
        </p:nvSpPr>
        <p:spPr/>
        <p:txBody>
          <a:bodyPr/>
          <a:lstStyle/>
          <a:p>
            <a:r>
              <a:rPr lang="en-US" sz="2000" smtClean="0"/>
              <a:t>The Auxiliary Association Inc. (CGAUXA, Inc) operates the Auxiliary Center (AUXCEN), and the Coast Guard operates the Auxiliary National Supply Center (ANSC). The FSO-MA, if designated by the Flotilla Commander, orders items from ANSC, such as stationery and Coast Guard training publications that are provided by the Coast Guard. The FSO-MA also assists members in purchasing items from the AUXCEN through the District Materials Center, operated by the DSO-MA. </a:t>
            </a:r>
          </a:p>
          <a:p>
            <a:endParaRPr lang="en-US" sz="240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smtClean="0"/>
              <a:t>Navigation Services (FSO-NS)</a:t>
            </a:r>
          </a:p>
        </p:txBody>
      </p:sp>
      <p:sp>
        <p:nvSpPr>
          <p:cNvPr id="29699" name="Content Placeholder 2"/>
          <p:cNvSpPr>
            <a:spLocks noGrp="1"/>
          </p:cNvSpPr>
          <p:nvPr>
            <p:ph idx="1"/>
          </p:nvPr>
        </p:nvSpPr>
        <p:spPr/>
        <p:txBody>
          <a:bodyPr/>
          <a:lstStyle/>
          <a:p>
            <a:r>
              <a:rPr lang="en-US" sz="2000" smtClean="0"/>
              <a:t>The FSO-NS Officer oversees the flotilla’s Chart Updating (CU) and Aids to Navigation (ATON) efforts. The job includes checking Private Aids to Navigation (PATONs). For this last effort, the flotilla must have enough qualified Aids Verifiers (AV). Many flotillas also appoint the FSO-NS as the Aids Verifier Examiner (AVE). The AVE qualifies potential Aids Verifiers.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smtClean="0"/>
              <a:t>Program Visitor (FSO-PV)</a:t>
            </a:r>
          </a:p>
        </p:txBody>
      </p:sp>
      <p:sp>
        <p:nvSpPr>
          <p:cNvPr id="30723" name="Content Placeholder 2"/>
          <p:cNvSpPr>
            <a:spLocks noGrp="1"/>
          </p:cNvSpPr>
          <p:nvPr>
            <p:ph idx="1"/>
          </p:nvPr>
        </p:nvSpPr>
        <p:spPr/>
        <p:txBody>
          <a:bodyPr/>
          <a:lstStyle/>
          <a:p>
            <a:r>
              <a:rPr lang="en-US" sz="2000" smtClean="0"/>
              <a:t>The Program Visitor provides boating safety information to marine dealers. Auxiliarists visit specific dealers on a regular basis and supply them with information and Auxiliary public material regarding boating safety, Auxiliary public education courses, and Vessel Safety Checks.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sz="3200" b="1" smtClean="0"/>
              <a:t>SECRETARY/RECORDS (FSO-SR)</a:t>
            </a:r>
            <a:endParaRPr lang="en-US" sz="3200" smtClean="0"/>
          </a:p>
        </p:txBody>
      </p:sp>
      <p:sp>
        <p:nvSpPr>
          <p:cNvPr id="31747" name="Content Placeholder 2"/>
          <p:cNvSpPr>
            <a:spLocks noGrp="1"/>
          </p:cNvSpPr>
          <p:nvPr>
            <p:ph idx="1"/>
          </p:nvPr>
        </p:nvSpPr>
        <p:spPr>
          <a:xfrm>
            <a:off x="762000" y="1905000"/>
            <a:ext cx="7696200" cy="4267200"/>
          </a:xfrm>
        </p:spPr>
        <p:txBody>
          <a:bodyPr/>
          <a:lstStyle/>
          <a:p>
            <a:r>
              <a:rPr lang="en-US" sz="2000" smtClean="0"/>
              <a:t>The FSO-SR prepares and distributes the minutes of all flotilla meetings. The Flotilla Commander may assign other flotilla records for the FSO-SR to maintain, such as rosters and standing rules. </a:t>
            </a:r>
          </a:p>
          <a:p>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762000" y="685800"/>
            <a:ext cx="7696200" cy="685800"/>
          </a:xfrm>
        </p:spPr>
        <p:txBody>
          <a:bodyPr/>
          <a:lstStyle/>
          <a:p>
            <a:pPr eaLnBrk="1" hangingPunct="1"/>
            <a:r>
              <a:rPr lang="en-US" smtClean="0"/>
              <a:t>What do we do?</a:t>
            </a:r>
          </a:p>
        </p:txBody>
      </p:sp>
      <p:sp>
        <p:nvSpPr>
          <p:cNvPr id="5123" name="Rectangle 3"/>
          <p:cNvSpPr>
            <a:spLocks noGrp="1" noChangeArrowheads="1"/>
          </p:cNvSpPr>
          <p:nvPr>
            <p:ph type="body" idx="1"/>
          </p:nvPr>
        </p:nvSpPr>
        <p:spPr/>
        <p:txBody>
          <a:bodyPr/>
          <a:lstStyle/>
          <a:p>
            <a:r>
              <a:rPr lang="en-US" sz="2000" smtClean="0"/>
              <a:t>Conduct Vessel Safety Checks, free examinations available to any recreational boater, that help boaters ensure their craft complies with boating regulations.</a:t>
            </a:r>
          </a:p>
          <a:p>
            <a:r>
              <a:rPr lang="en-US" sz="2000" smtClean="0"/>
              <a:t>Conduct marine safety patrols</a:t>
            </a:r>
          </a:p>
          <a:p>
            <a:r>
              <a:rPr lang="en-US" sz="2000" smtClean="0"/>
              <a:t>Distribute boating regulations and safety information.</a:t>
            </a:r>
          </a:p>
          <a:p>
            <a:r>
              <a:rPr lang="en-US" sz="2000" smtClean="0"/>
              <a:t>Teach boating safety classes to recreational boaters of all ages.</a:t>
            </a:r>
          </a:p>
          <a:p>
            <a:r>
              <a:rPr lang="en-US" sz="2000" smtClean="0"/>
              <a:t>Stand communication watches, assist during mobilization exercises and recruit new people for the Service.</a:t>
            </a:r>
          </a:p>
          <a:p>
            <a:r>
              <a:rPr lang="en-US" sz="2000" smtClean="0"/>
              <a:t>Participate in Coast Guard Search and Rescue missions.</a:t>
            </a:r>
          </a:p>
          <a:p>
            <a:r>
              <a:rPr lang="en-US" sz="2000" smtClean="0"/>
              <a:t>Operate safety and regatta patrols.</a:t>
            </a:r>
          </a:p>
          <a:p>
            <a:r>
              <a:rPr lang="en-US" sz="2000" smtClean="0"/>
              <a:t>Are prohibited from performing law enforcement tasks</a:t>
            </a:r>
          </a:p>
          <a:p>
            <a:pPr eaLnBrk="1" hangingPunct="1"/>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Why we volunteer</a:t>
            </a:r>
          </a:p>
        </p:txBody>
      </p:sp>
      <p:sp>
        <p:nvSpPr>
          <p:cNvPr id="6147" name="Content Placeholder 2"/>
          <p:cNvSpPr>
            <a:spLocks noGrp="1"/>
          </p:cNvSpPr>
          <p:nvPr>
            <p:ph idx="1"/>
          </p:nvPr>
        </p:nvSpPr>
        <p:spPr/>
        <p:txBody>
          <a:bodyPr/>
          <a:lstStyle/>
          <a:p>
            <a:r>
              <a:rPr lang="en-US" smtClean="0"/>
              <a:t>Service to our community	</a:t>
            </a:r>
          </a:p>
          <a:p>
            <a:r>
              <a:rPr lang="en-US" smtClean="0"/>
              <a:t>Training that make us better boaters</a:t>
            </a:r>
          </a:p>
          <a:p>
            <a:r>
              <a:rPr lang="en-US" smtClean="0"/>
              <a:t>Fellowship that results from working with like minded citizens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t>Qualifications to Join</a:t>
            </a:r>
          </a:p>
        </p:txBody>
      </p:sp>
      <p:sp>
        <p:nvSpPr>
          <p:cNvPr id="7171" name="Content Placeholder 2"/>
          <p:cNvSpPr>
            <a:spLocks noGrp="1"/>
          </p:cNvSpPr>
          <p:nvPr>
            <p:ph idx="1"/>
          </p:nvPr>
        </p:nvSpPr>
        <p:spPr/>
        <p:txBody>
          <a:bodyPr/>
          <a:lstStyle/>
          <a:p>
            <a:r>
              <a:rPr lang="en-US" sz="2000" smtClean="0"/>
              <a:t>To join, one must be 17 years or older and be a U.S. citizen.</a:t>
            </a:r>
          </a:p>
          <a:p>
            <a:r>
              <a:rPr lang="en-US" sz="2000" smtClean="0"/>
              <a:t>Each applicant must complete a personal security investigation form and other paperwork, and get a photo taken. Applicants will also need a copy of their passport or birth certificate and driver’s license to include in their enrollment packet. The auxiliary will have a staff member assist in assembling your application packet.</a:t>
            </a:r>
          </a:p>
          <a:p>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p:cNvSpPr>
            <a:spLocks noGrp="1" noChangeArrowheads="1"/>
          </p:cNvSpPr>
          <p:nvPr>
            <p:ph type="title"/>
          </p:nvPr>
        </p:nvSpPr>
        <p:spPr/>
        <p:txBody>
          <a:bodyPr/>
          <a:lstStyle/>
          <a:p>
            <a:pPr algn="ctr" eaLnBrk="1" hangingPunct="1"/>
            <a:r>
              <a:rPr lang="en-US" sz="2400" smtClean="0"/>
              <a:t>Where we are in the Coast Guard </a:t>
            </a:r>
            <a:br>
              <a:rPr lang="en-US" sz="2400" smtClean="0"/>
            </a:br>
            <a:r>
              <a:rPr lang="en-US" sz="2400" smtClean="0"/>
              <a:t>( Fifth District)</a:t>
            </a:r>
          </a:p>
        </p:txBody>
      </p:sp>
      <p:sp>
        <p:nvSpPr>
          <p:cNvPr id="8195" name="Content Placeholder 4"/>
          <p:cNvSpPr>
            <a:spLocks noGrp="1"/>
          </p:cNvSpPr>
          <p:nvPr>
            <p:ph type="body" sz="half" idx="1"/>
          </p:nvPr>
        </p:nvSpPr>
        <p:spPr>
          <a:xfrm>
            <a:off x="457200" y="1828800"/>
            <a:ext cx="2819400" cy="4343400"/>
          </a:xfrm>
        </p:spPr>
        <p:txBody>
          <a:bodyPr/>
          <a:lstStyle/>
          <a:p>
            <a:pPr>
              <a:buFont typeface="Wingdings" pitchFamily="2" charset="2"/>
              <a:buNone/>
            </a:pPr>
            <a:r>
              <a:rPr lang="en-US" sz="1600" smtClean="0"/>
              <a:t>We are Flotilla 10 in Division 20, part of Coast Guard Auxiliary District 5.</a:t>
            </a:r>
          </a:p>
          <a:p>
            <a:pPr>
              <a:buFont typeface="Wingdings" pitchFamily="2" charset="2"/>
              <a:buNone/>
            </a:pPr>
            <a:r>
              <a:rPr lang="en-US" sz="1600" smtClean="0"/>
              <a:t>Division </a:t>
            </a:r>
            <a:r>
              <a:rPr lang="en-US" sz="1800" smtClean="0"/>
              <a:t>20(Central Carolina Coast) consists of flotillas</a:t>
            </a:r>
          </a:p>
          <a:p>
            <a:pPr>
              <a:buFont typeface="Wingdings" pitchFamily="2" charset="2"/>
              <a:buNone/>
            </a:pPr>
            <a:r>
              <a:rPr lang="en-US" sz="1800" smtClean="0"/>
              <a:t> 01 – New River </a:t>
            </a:r>
          </a:p>
          <a:p>
            <a:pPr>
              <a:buFont typeface="Wingdings" pitchFamily="2" charset="2"/>
              <a:buNone/>
            </a:pPr>
            <a:r>
              <a:rPr lang="en-US" sz="1800" smtClean="0"/>
              <a:t> 02 – Morehead City </a:t>
            </a:r>
          </a:p>
          <a:p>
            <a:pPr>
              <a:buFont typeface="Wingdings" pitchFamily="2" charset="2"/>
              <a:buNone/>
            </a:pPr>
            <a:r>
              <a:rPr lang="en-US" sz="1800" smtClean="0"/>
              <a:t> 03 - Oriental</a:t>
            </a:r>
            <a:endParaRPr lang="en-US" sz="1800" smtClean="0">
              <a:hlinkClick r:id="rId3"/>
            </a:endParaRPr>
          </a:p>
          <a:p>
            <a:pPr>
              <a:buFont typeface="Wingdings" pitchFamily="2" charset="2"/>
              <a:buNone/>
            </a:pPr>
            <a:r>
              <a:rPr lang="en-US" sz="1800" smtClean="0"/>
              <a:t> 04 – New Bern</a:t>
            </a:r>
          </a:p>
          <a:p>
            <a:pPr>
              <a:buFont typeface="Wingdings" pitchFamily="2" charset="2"/>
              <a:buNone/>
            </a:pPr>
            <a:r>
              <a:rPr lang="en-US" sz="1800" smtClean="0"/>
              <a:t> 06 – Washington, NC</a:t>
            </a:r>
          </a:p>
          <a:p>
            <a:pPr>
              <a:buFont typeface="Wingdings" pitchFamily="2" charset="2"/>
              <a:buNone/>
            </a:pPr>
            <a:r>
              <a:rPr lang="en-US" sz="1800" smtClean="0"/>
              <a:t> 10 - Swansboro, NC </a:t>
            </a:r>
          </a:p>
        </p:txBody>
      </p:sp>
      <p:pic>
        <p:nvPicPr>
          <p:cNvPr id="8196" name="Picture 5"/>
          <p:cNvPicPr>
            <a:picLocks noGrp="1" noChangeAspect="1" noChangeArrowheads="1"/>
          </p:cNvPicPr>
          <p:nvPr>
            <p:ph type="chart" sz="half" idx="2"/>
          </p:nvPr>
        </p:nvPicPr>
        <p:blipFill>
          <a:blip r:embed="rId4" cstate="print"/>
          <a:srcRect/>
          <a:stretch>
            <a:fillRect/>
          </a:stretch>
        </p:blipFill>
        <p:spPr>
          <a:xfrm>
            <a:off x="3200400" y="2209800"/>
            <a:ext cx="5240338" cy="3352800"/>
          </a:xfrm>
        </p:spPr>
      </p:pic>
      <p:sp>
        <p:nvSpPr>
          <p:cNvPr id="8197" name="AutoShape 14"/>
          <p:cNvSpPr>
            <a:spLocks noChangeArrowheads="1"/>
          </p:cNvSpPr>
          <p:nvPr/>
        </p:nvSpPr>
        <p:spPr bwMode="auto">
          <a:xfrm rot="-9717387">
            <a:off x="6950075" y="4433888"/>
            <a:ext cx="1125538" cy="282575"/>
          </a:xfrm>
          <a:prstGeom prst="rightArrow">
            <a:avLst>
              <a:gd name="adj1" fmla="val 50000"/>
              <a:gd name="adj2" fmla="val 257337"/>
            </a:avLst>
          </a:prstGeom>
          <a:solidFill>
            <a:srgbClr val="FF0000"/>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Auxiliary Structure</a:t>
            </a:r>
          </a:p>
        </p:txBody>
      </p:sp>
      <p:sp>
        <p:nvSpPr>
          <p:cNvPr id="9219" name="Text Placeholder 2"/>
          <p:cNvSpPr>
            <a:spLocks noGrp="1"/>
          </p:cNvSpPr>
          <p:nvPr>
            <p:ph type="body" sz="half" idx="1"/>
          </p:nvPr>
        </p:nvSpPr>
        <p:spPr>
          <a:xfrm>
            <a:off x="762000" y="1905000"/>
            <a:ext cx="7696200" cy="4038600"/>
          </a:xfrm>
        </p:spPr>
        <p:txBody>
          <a:bodyPr/>
          <a:lstStyle/>
          <a:p>
            <a:r>
              <a:rPr lang="en-US" sz="2000" smtClean="0"/>
              <a:t>Although under the authority of the Commandant of the U.S. Coast Guard, the Auxiliary is internally autonomous, with locally elected officers, operating on four organizational levels: Flotilla, Division, District/Regions and National.</a:t>
            </a:r>
          </a:p>
          <a:p>
            <a:endParaRPr lang="en-US" smtClean="0"/>
          </a:p>
        </p:txBody>
      </p:sp>
      <p:sp>
        <p:nvSpPr>
          <p:cNvPr id="9220" name="Content Placeholder 3"/>
          <p:cNvSpPr>
            <a:spLocks noGrp="1"/>
          </p:cNvSpPr>
          <p:nvPr>
            <p:ph sz="half" idx="2"/>
          </p:nvPr>
        </p:nvSpPr>
        <p:spPr>
          <a:xfrm>
            <a:off x="8001000" y="1905000"/>
            <a:ext cx="457200" cy="381000"/>
          </a:xfrm>
        </p:spPr>
        <p:txBody>
          <a:bodyPr/>
          <a:lstStyle/>
          <a:p>
            <a:pPr>
              <a:buFont typeface="Wingdings" pitchFamily="2" charset="2"/>
              <a:buNone/>
            </a:pPr>
            <a:r>
              <a:rPr lang="en-US" sz="800" smtClean="0"/>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09600"/>
            <a:ext cx="7696200" cy="685800"/>
          </a:xfrm>
        </p:spPr>
        <p:txBody>
          <a:bodyPr/>
          <a:lstStyle/>
          <a:p>
            <a:pPr algn="ctr"/>
            <a:r>
              <a:rPr lang="en-US" b="1" smtClean="0"/>
              <a:t>Flotilla</a:t>
            </a:r>
            <a:r>
              <a:rPr lang="en-US" smtClean="0"/>
              <a:t> </a:t>
            </a:r>
          </a:p>
        </p:txBody>
      </p:sp>
      <p:sp>
        <p:nvSpPr>
          <p:cNvPr id="10243" name="Content Placeholder 2"/>
          <p:cNvSpPr>
            <a:spLocks noGrp="1"/>
          </p:cNvSpPr>
          <p:nvPr>
            <p:ph idx="1"/>
          </p:nvPr>
        </p:nvSpPr>
        <p:spPr/>
        <p:txBody>
          <a:bodyPr/>
          <a:lstStyle/>
          <a:p>
            <a:r>
              <a:rPr lang="en-US" sz="2000" smtClean="0"/>
              <a:t>The Flotilla is the basic organizational unit of the Auxiliary and is comprised of at least 15 qualified members who carry out Auxiliary program activities. Every Auxiliarist is a member of a local Flotilla. Each Flotilla is headed by a locally elected Flotilla Commander, (FC). The FC is assisted by a vice flotilla commander and appointed staff officers, (FSO), who have various staff responsibilities.</a:t>
            </a:r>
          </a:p>
          <a:p>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762000" y="533400"/>
            <a:ext cx="7696200" cy="609600"/>
          </a:xfrm>
        </p:spPr>
        <p:txBody>
          <a:bodyPr/>
          <a:lstStyle/>
          <a:p>
            <a:pPr algn="ctr"/>
            <a:r>
              <a:rPr lang="en-US" b="1" smtClean="0"/>
              <a:t>Other levels of structure</a:t>
            </a:r>
            <a:r>
              <a:rPr lang="en-US" smtClean="0"/>
              <a:t> </a:t>
            </a:r>
          </a:p>
        </p:txBody>
      </p:sp>
      <p:sp>
        <p:nvSpPr>
          <p:cNvPr id="11267" name="Content Placeholder 2"/>
          <p:cNvSpPr>
            <a:spLocks noGrp="1"/>
          </p:cNvSpPr>
          <p:nvPr>
            <p:ph idx="1"/>
          </p:nvPr>
        </p:nvSpPr>
        <p:spPr/>
        <p:txBody>
          <a:bodyPr/>
          <a:lstStyle/>
          <a:p>
            <a:r>
              <a:rPr lang="en-US" sz="1600" b="1" smtClean="0"/>
              <a:t>Divisions   </a:t>
            </a:r>
            <a:r>
              <a:rPr lang="en-US" sz="1600" smtClean="0"/>
              <a:t>Flotillas in the same general geographic area are grouped into Divisions. The Division provides administrative, training and supervisory support to Flotillas and promotes District policy. Each Division is headed by a Division Commander and Division Vice Commander and usually consists of five or more Flotillas.</a:t>
            </a:r>
          </a:p>
          <a:p>
            <a:r>
              <a:rPr lang="en-US" sz="1600" b="1" smtClean="0"/>
              <a:t>Districts </a:t>
            </a:r>
            <a:r>
              <a:rPr lang="en-US" sz="1600" smtClean="0"/>
              <a:t>  Flotillas and Divisions are organized in Districts comparable to the Coast Guard Districts. Some Districts are further divided into Regions. The District/Region provides administrative and supervisory support to Divisions, promotes policies of both the District Commander and National Auxiliary Committee. At this level, Coast Guard officers are assigned to oversee and promote the Auxiliary programs.</a:t>
            </a:r>
          </a:p>
          <a:p>
            <a:r>
              <a:rPr lang="en-US" sz="1600" b="1" smtClean="0"/>
              <a:t>National   </a:t>
            </a:r>
            <a:r>
              <a:rPr lang="en-US" sz="1600" smtClean="0"/>
              <a:t>The Auxiliary has national officers who are responsible, along with the Commandant, for the administration and policy-making for the entire Auxiliary. These officers comprise the National Executive Committee (NEXCOM) that is composed of the Chief Director of Auxiliary (an Active Duty officer), National Commodore and the National Vice Commodores</a:t>
            </a:r>
          </a:p>
          <a:p>
            <a:endParaRPr lang="en-US" sz="1000" b="1" smtClean="0"/>
          </a:p>
          <a:p>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udio">
  <a:themeElements>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fontScheme name="Studio">
      <a:majorFont>
        <a:latin typeface="Arial Black"/>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Studio</Template>
  <TotalTime>90022</TotalTime>
  <Words>1830</Words>
  <Application>Microsoft Office PowerPoint</Application>
  <PresentationFormat>On-screen Show (4:3)</PresentationFormat>
  <Paragraphs>138</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Studio</vt:lpstr>
      <vt:lpstr> Flotilla 20-10</vt:lpstr>
      <vt:lpstr>Who we are</vt:lpstr>
      <vt:lpstr>What do we do?</vt:lpstr>
      <vt:lpstr>Why we volunteer</vt:lpstr>
      <vt:lpstr>Qualifications to Join</vt:lpstr>
      <vt:lpstr>Where we are in the Coast Guard  ( Fifth District)</vt:lpstr>
      <vt:lpstr>Auxiliary Structure</vt:lpstr>
      <vt:lpstr>Flotilla </vt:lpstr>
      <vt:lpstr>Other levels of structure </vt:lpstr>
      <vt:lpstr>Flotilla Area of Responsibility (Supporting CG Station Emerald Isle)</vt:lpstr>
      <vt:lpstr>Coast Guard Station EI  Area of Operations</vt:lpstr>
      <vt:lpstr>When we work</vt:lpstr>
      <vt:lpstr>Flotilla overview 2024 data </vt:lpstr>
      <vt:lpstr>Flotilla Command and Staff 2025</vt:lpstr>
      <vt:lpstr>MEMBER TRAINING (FSO-MT)</vt:lpstr>
      <vt:lpstr>PUBLIC EDUCATION (FSO-PE) </vt:lpstr>
      <vt:lpstr>OPERATIONS (FSO-OP)</vt:lpstr>
      <vt:lpstr>COMMUNICATIONS (FSO-CM)</vt:lpstr>
      <vt:lpstr>VESSEL EXAMINER (FSO-VE)</vt:lpstr>
      <vt:lpstr>PERSONNEL SERVICES (FSO-PS)</vt:lpstr>
      <vt:lpstr>PUBLIC AFFAIRS (FSO-PA)</vt:lpstr>
      <vt:lpstr>Human Resources (FSO-HR)</vt:lpstr>
      <vt:lpstr>FINANCE (FSO-FN)</vt:lpstr>
      <vt:lpstr>COMMUNICATION SERVICES (FSO-CS)</vt:lpstr>
      <vt:lpstr>INFORMATION SERVICES (FSO-IS)</vt:lpstr>
      <vt:lpstr>MATERIALS (FSO-MA)</vt:lpstr>
      <vt:lpstr>Navigation Services (FSO-NS)</vt:lpstr>
      <vt:lpstr>Program Visitor (FSO-PV)</vt:lpstr>
      <vt:lpstr>SECRETARY/RECORDS (FSO-SR)</vt:lpstr>
    </vt:vector>
  </TitlesOfParts>
  <Company>EDS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ATF Helpdesk</dc:title>
  <dc:creator>Fred Jelinek</dc:creator>
  <cp:lastModifiedBy>Fred Jelinek</cp:lastModifiedBy>
  <cp:revision>542</cp:revision>
  <dcterms:created xsi:type="dcterms:W3CDTF">2004-04-27T17:02:31Z</dcterms:created>
  <dcterms:modified xsi:type="dcterms:W3CDTF">2025-02-17T17:51:15Z</dcterms:modified>
</cp:coreProperties>
</file>